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84" r:id="rId4"/>
    <p:sldId id="260" r:id="rId5"/>
    <p:sldId id="283" r:id="rId6"/>
    <p:sldId id="285" r:id="rId7"/>
    <p:sldId id="286" r:id="rId8"/>
    <p:sldId id="287" r:id="rId9"/>
    <p:sldId id="288" r:id="rId10"/>
    <p:sldId id="266" r:id="rId11"/>
    <p:sldId id="267" r:id="rId12"/>
    <p:sldId id="272" r:id="rId13"/>
    <p:sldId id="273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61" r:id="rId23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63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41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BBE773D9-08DD-45C3-B6EA-7EBBB2591AFA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60" cy="49641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60" cy="49641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2D1D362D-D470-4E36-ADE3-B4B444D50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501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11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12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13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17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18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19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0534268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21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325110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6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591515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7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751012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8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232689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9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502486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842973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26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96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54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34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82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2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4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6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02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20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1D0F1-45D5-4D36-A5CB-A6F468EAF9B3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7537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080" y="1388368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3600" b="1" dirty="0" smtClean="0">
                <a:solidFill>
                  <a:srgbClr val="8C8A26"/>
                </a:solidFill>
                <a:cs typeface="+mn-cs"/>
              </a:rPr>
              <a:t>ورشة عمل</a:t>
            </a:r>
            <a:r>
              <a:rPr lang="en-US" sz="4800" b="1" dirty="0" smtClean="0">
                <a:solidFill>
                  <a:srgbClr val="8C8A26"/>
                </a:solidFill>
              </a:rPr>
              <a:t/>
            </a:r>
            <a:br>
              <a:rPr lang="en-US" sz="4800" b="1" dirty="0" smtClean="0">
                <a:solidFill>
                  <a:srgbClr val="8C8A26"/>
                </a:solidFill>
              </a:rPr>
            </a:b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3608" y="2492896"/>
            <a:ext cx="6400800" cy="2400672"/>
          </a:xfrm>
        </p:spPr>
        <p:txBody>
          <a:bodyPr>
            <a:normAutofit fontScale="70000" lnSpcReduction="20000"/>
          </a:bodyPr>
          <a:lstStyle/>
          <a:p>
            <a:pPr rtl="1"/>
            <a:r>
              <a:rPr lang="ar-KW" sz="4800" b="1" dirty="0" err="1" smtClean="0">
                <a:solidFill>
                  <a:srgbClr val="1F497D"/>
                </a:solidFill>
                <a:cs typeface="Times New Roman"/>
              </a:rPr>
              <a:t>حوكمة</a:t>
            </a:r>
            <a:r>
              <a:rPr lang="ar-KW" sz="4800" b="1" dirty="0" smtClean="0">
                <a:solidFill>
                  <a:srgbClr val="1F497D"/>
                </a:solidFill>
                <a:cs typeface="Times New Roman"/>
              </a:rPr>
              <a:t> الشركات</a:t>
            </a:r>
            <a:endParaRPr lang="en-US" sz="4800" b="1" dirty="0" smtClean="0">
              <a:solidFill>
                <a:srgbClr val="1F497D"/>
              </a:solidFill>
              <a:cs typeface="Times New Roman"/>
            </a:endParaRPr>
          </a:p>
          <a:p>
            <a:pPr rtl="1"/>
            <a:r>
              <a:rPr lang="ar-KW" sz="4800" b="1" dirty="0" smtClean="0">
                <a:solidFill>
                  <a:srgbClr val="1F497D"/>
                </a:solidFill>
                <a:cs typeface="Times New Roman"/>
              </a:rPr>
              <a:t>إدارة </a:t>
            </a:r>
            <a:r>
              <a:rPr lang="ar-KW" sz="4800" b="1" dirty="0">
                <a:solidFill>
                  <a:srgbClr val="1F497D"/>
                </a:solidFill>
                <a:cs typeface="Times New Roman"/>
              </a:rPr>
              <a:t>تنظيم وحوكمة الشركات</a:t>
            </a:r>
          </a:p>
          <a:p>
            <a:pPr rtl="1"/>
            <a:endParaRPr lang="ar-KW" sz="4800" b="1" dirty="0" smtClean="0">
              <a:solidFill>
                <a:srgbClr val="1F497D"/>
              </a:solidFill>
              <a:cs typeface="Times New Roman"/>
            </a:endParaRPr>
          </a:p>
          <a:p>
            <a:pPr rtl="1"/>
            <a:r>
              <a:rPr lang="ar-KW" sz="3600" b="1" dirty="0" smtClean="0">
                <a:solidFill>
                  <a:srgbClr val="1F497D"/>
                </a:solidFill>
                <a:cs typeface="Times New Roman"/>
              </a:rPr>
              <a:t> مبارك عبدالله الرفاعي</a:t>
            </a:r>
          </a:p>
          <a:p>
            <a:pPr rtl="1"/>
            <a:r>
              <a:rPr lang="ar-KW" sz="2800" b="1" dirty="0" smtClean="0">
                <a:solidFill>
                  <a:srgbClr val="1F497D"/>
                </a:solidFill>
                <a:cs typeface="Times New Roman"/>
              </a:rPr>
              <a:t>التاريخ: 27 اكتوبر 2015</a:t>
            </a:r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2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8012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3" cy="1143000"/>
          </a:xfrm>
        </p:spPr>
        <p:txBody>
          <a:bodyPr>
            <a:normAutofit fontScale="90000"/>
          </a:bodyPr>
          <a:lstStyle/>
          <a:p>
            <a:pPr algn="r" rtl="1" fontAlgn="base">
              <a:spcAft>
                <a:spcPct val="0"/>
              </a:spcAft>
            </a:pPr>
            <a:r>
              <a:rPr lang="ar-KW" sz="2400" b="1" dirty="0">
                <a:solidFill>
                  <a:schemeClr val="tx2"/>
                </a:solidFill>
                <a:latin typeface="Calibri" pitchFamily="34" charset="0"/>
              </a:rPr>
              <a:t>القاعدة الأولى : بناء هيكل متوازن لمجلس الإدارة</a:t>
            </a:r>
            <a:br>
              <a:rPr lang="ar-KW" sz="24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2400" b="1" dirty="0">
                <a:solidFill>
                  <a:schemeClr val="tx2"/>
                </a:solidFill>
                <a:latin typeface="Calibri" pitchFamily="34" charset="0"/>
              </a:rPr>
              <a:t>Construct a Balanced Board Composition</a:t>
            </a:r>
            <a:r>
              <a:rPr lang="en-US" sz="2400" dirty="0"/>
              <a:t/>
            </a:r>
            <a:br>
              <a:rPr lang="en-US" sz="2400" dirty="0"/>
            </a:br>
            <a:endParaRPr lang="ar-KW" sz="2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(1.1) : </a:t>
            </a:r>
            <a:r>
              <a:rPr lang="ar-SA" sz="2000" b="1" dirty="0">
                <a:solidFill>
                  <a:schemeClr val="tx2"/>
                </a:solidFill>
                <a:latin typeface="Calibri" pitchFamily="34" charset="0"/>
              </a:rPr>
              <a:t>معايير تشكيل مجلس الإدارة</a:t>
            </a:r>
            <a:endParaRPr lang="ar-KW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2000" b="1" dirty="0">
                <a:latin typeface="Calibri" pitchFamily="34" charset="0"/>
              </a:rPr>
              <a:t>عدد كافٍ من الأعضاء بما يسمح له بتشكيل العدد اللازم من </a:t>
            </a:r>
            <a:r>
              <a:rPr lang="ar-SA" sz="2000" b="1" dirty="0" smtClean="0">
                <a:latin typeface="Calibri" pitchFamily="34" charset="0"/>
              </a:rPr>
              <a:t>اللجان</a:t>
            </a:r>
            <a:r>
              <a:rPr lang="ar-KW" sz="2000" b="1" dirty="0" smtClean="0">
                <a:latin typeface="Calibri" pitchFamily="34" charset="0"/>
              </a:rPr>
              <a:t>.</a:t>
            </a:r>
            <a:endParaRPr lang="ar-KW" sz="20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2000" b="1" dirty="0">
                <a:latin typeface="Calibri" pitchFamily="34" charset="0"/>
              </a:rPr>
              <a:t>التنوع في خبرات </a:t>
            </a:r>
            <a:r>
              <a:rPr lang="ar-KW" sz="2000" b="1" dirty="0" smtClean="0">
                <a:latin typeface="Calibri" pitchFamily="34" charset="0"/>
              </a:rPr>
              <a:t>و</a:t>
            </a:r>
            <a:r>
              <a:rPr lang="ar-SA" sz="2000" b="1" dirty="0" smtClean="0">
                <a:latin typeface="Calibri" pitchFamily="34" charset="0"/>
              </a:rPr>
              <a:t>مهارات</a:t>
            </a:r>
            <a:r>
              <a:rPr lang="ar-KW" sz="2000" b="1" dirty="0" smtClean="0">
                <a:latin typeface="Calibri" pitchFamily="34" charset="0"/>
              </a:rPr>
              <a:t> </a:t>
            </a:r>
            <a:r>
              <a:rPr lang="ar-KW" sz="2000" b="1" dirty="0">
                <a:latin typeface="Calibri" pitchFamily="34" charset="0"/>
              </a:rPr>
              <a:t>أعضاء مجلس </a:t>
            </a:r>
            <a:r>
              <a:rPr lang="ar-KW" sz="2000" b="1" dirty="0" smtClean="0">
                <a:latin typeface="Calibri" pitchFamily="34" charset="0"/>
              </a:rPr>
              <a:t>الإدارة.</a:t>
            </a:r>
            <a:endParaRPr lang="ar-KW" sz="20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2000" b="1" dirty="0">
                <a:latin typeface="Calibri" pitchFamily="34" charset="0"/>
              </a:rPr>
              <a:t>أغلبية أعضاء مجلس الإدارة من الأعضاء غير التنفيذيين</a:t>
            </a:r>
            <a:r>
              <a:rPr lang="ar-KW" sz="2000" b="1" dirty="0">
                <a:latin typeface="Calibri" pitchFamily="34" charset="0"/>
              </a:rPr>
              <a:t> </a:t>
            </a:r>
            <a:r>
              <a:rPr lang="ar-KW" sz="2000" b="1" dirty="0" smtClean="0">
                <a:latin typeface="Calibri" pitchFamily="34" charset="0"/>
              </a:rPr>
              <a:t>.</a:t>
            </a:r>
            <a:endParaRPr lang="ar-KW" sz="20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العضو </a:t>
            </a:r>
            <a:r>
              <a:rPr lang="ar-KW" sz="2000" b="1" dirty="0" smtClean="0">
                <a:latin typeface="Calibri" pitchFamily="34" charset="0"/>
              </a:rPr>
              <a:t>المستقل.</a:t>
            </a:r>
            <a:endParaRPr lang="ar-KW" sz="20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(2</a:t>
            </a:r>
            <a:r>
              <a:rPr lang="en-US" sz="2000" b="1" dirty="0">
                <a:solidFill>
                  <a:schemeClr val="tx2"/>
                </a:solidFill>
                <a:latin typeface="Calibri" pitchFamily="34" charset="0"/>
              </a:rPr>
              <a:t>.</a:t>
            </a: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1) : </a:t>
            </a:r>
            <a:r>
              <a:rPr lang="ar-SA" sz="2000" b="1" dirty="0">
                <a:solidFill>
                  <a:schemeClr val="tx2"/>
                </a:solidFill>
                <a:latin typeface="Calibri" pitchFamily="34" charset="0"/>
              </a:rPr>
              <a:t>أن يكون من بين أعضاء مجلس الإدارة أعضاء يتمتعون بالاستقلالية التي تتيح لهم اتخاذ القرارات دون التعرض لضغوط أو معوقات</a:t>
            </a:r>
            <a:endParaRPr lang="ar-KW" sz="2000" b="1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شروط </a:t>
            </a:r>
            <a:r>
              <a:rPr lang="ar-KW" sz="2000" b="1" dirty="0" smtClean="0">
                <a:latin typeface="Calibri" pitchFamily="34" charset="0"/>
              </a:rPr>
              <a:t>الاستقلالية.</a:t>
            </a:r>
            <a:endParaRPr lang="ar-KW" sz="20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(1.3) :</a:t>
            </a:r>
            <a:r>
              <a:rPr lang="ar-SA" sz="2000" b="1" dirty="0">
                <a:solidFill>
                  <a:schemeClr val="tx2"/>
                </a:solidFill>
                <a:latin typeface="Calibri" pitchFamily="34" charset="0"/>
              </a:rPr>
              <a:t> يتعين أن يقوم مجلس الإدارة بتنظيم أعماله وتخصيص الوقت الكافي للاضطلاع بالمهام والمسئوليات 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المنوطة به</a:t>
            </a:r>
            <a:endParaRPr lang="ar-KW" sz="20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2000" b="1" dirty="0">
                <a:latin typeface="Calibri" pitchFamily="34" charset="0"/>
              </a:rPr>
              <a:t>تنظيم اجتماعات مجلس الإدارة وجدول </a:t>
            </a:r>
            <a:r>
              <a:rPr lang="ar-SA" sz="2000" b="1" dirty="0" smtClean="0">
                <a:latin typeface="Calibri" pitchFamily="34" charset="0"/>
              </a:rPr>
              <a:t>الأعمال</a:t>
            </a:r>
            <a:r>
              <a:rPr lang="ar-KW" sz="2000" b="1" dirty="0" smtClean="0">
                <a:latin typeface="Calibri" pitchFamily="34" charset="0"/>
              </a:rPr>
              <a:t>.</a:t>
            </a:r>
            <a:endParaRPr lang="ar-KW" sz="20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تسجيل وتنسيق وحفظ محاضر اجتماعات مجلس </a:t>
            </a:r>
            <a:r>
              <a:rPr lang="ar-KW" sz="2000" b="1" dirty="0" smtClean="0">
                <a:latin typeface="Calibri" pitchFamily="34" charset="0"/>
              </a:rPr>
              <a:t>الإدارة.</a:t>
            </a:r>
            <a:endParaRPr lang="en-US" sz="2000" b="1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36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3" cy="1143000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2000" b="1" dirty="0">
                <a:solidFill>
                  <a:schemeClr val="tx2"/>
                </a:solidFill>
                <a:latin typeface="Calibri" pitchFamily="34" charset="0"/>
              </a:rPr>
              <a:t>القاعدة الثانية : التحديد السليم للمهام 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والمسؤوليات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1900" b="1" dirty="0">
                <a:solidFill>
                  <a:schemeClr val="tx2"/>
                </a:solidFill>
                <a:latin typeface="Calibri" pitchFamily="34" charset="0"/>
              </a:rPr>
              <a:t>Establish Appropriate Roles and Responsibilities</a:t>
            </a:r>
            <a:r>
              <a:rPr lang="en-US" sz="2000" dirty="0"/>
              <a:t/>
            </a:r>
            <a:br>
              <a:rPr lang="en-US" sz="2000" dirty="0"/>
            </a:br>
            <a:endParaRPr lang="ar-SA" sz="20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المبدأ (2.1) : يتعين على الشركة أن تحدد بالتفصيل مهام ، ومسئوليات ، وواجبات كل من أعضاء مجلس الإدارة والإدارة التنفيذية ، وكذلك السلطات والصلاحيات التي يتم تفويضها للإدارة </a:t>
            </a:r>
            <a:r>
              <a:rPr lang="ar-KW" sz="1600" b="1" dirty="0" smtClean="0">
                <a:solidFill>
                  <a:schemeClr val="tx2"/>
                </a:solidFill>
                <a:latin typeface="Calibri" pitchFamily="34" charset="0"/>
              </a:rPr>
              <a:t>التنفيذية</a:t>
            </a:r>
          </a:p>
          <a:p>
            <a:pPr algn="just" rtl="1" fontAlgn="base">
              <a:spcAft>
                <a:spcPct val="0"/>
              </a:spcAft>
            </a:pPr>
            <a:r>
              <a:rPr lang="ar-SA" sz="1600" b="1" dirty="0">
                <a:latin typeface="Calibri" pitchFamily="34" charset="0"/>
              </a:rPr>
              <a:t>مهام ومسؤوليات مجلس </a:t>
            </a:r>
            <a:r>
              <a:rPr lang="ar-SA" sz="1600" b="1" dirty="0" smtClean="0">
                <a:latin typeface="Calibri" pitchFamily="34" charset="0"/>
              </a:rPr>
              <a:t>الإدارة</a:t>
            </a:r>
            <a:r>
              <a:rPr lang="ar-KW" sz="1600" b="1" dirty="0" smtClean="0">
                <a:latin typeface="Calibri" pitchFamily="34" charset="0"/>
              </a:rPr>
              <a:t>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واجبات ومسؤوليات رئيس مجلس </a:t>
            </a:r>
            <a:r>
              <a:rPr lang="ar-KW" sz="1600" b="1" dirty="0" smtClean="0">
                <a:latin typeface="Calibri" pitchFamily="34" charset="0"/>
              </a:rPr>
              <a:t>الإدارة.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مهام ومسؤوليات الإدارة </a:t>
            </a:r>
            <a:r>
              <a:rPr lang="ar-KW" sz="1600" b="1" dirty="0" smtClean="0">
                <a:latin typeface="Calibri" pitchFamily="34" charset="0"/>
              </a:rPr>
              <a:t>التنفيذية.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9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المبدأ (2.2) : يتعين على مجلس الإدارة أن يقوم بتشكيل لجان متخصصة تتمتع بالاستقلالية ، وذلك كي تساعده على أداء المهام المناطة به 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لجنة </a:t>
            </a:r>
            <a:r>
              <a:rPr lang="ar-KW" sz="1600" b="1" dirty="0" smtClean="0">
                <a:latin typeface="Calibri" pitchFamily="34" charset="0"/>
              </a:rPr>
              <a:t>التدقيق.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 smtClean="0">
                <a:latin typeface="Calibri" pitchFamily="34" charset="0"/>
              </a:rPr>
              <a:t>لجنة </a:t>
            </a:r>
            <a:r>
              <a:rPr lang="ar-KW" sz="1600" b="1" dirty="0">
                <a:latin typeface="Calibri" pitchFamily="34" charset="0"/>
              </a:rPr>
              <a:t>إدارة المخاطر </a:t>
            </a:r>
            <a:r>
              <a:rPr lang="ar-KW" sz="1600" b="1" dirty="0" smtClean="0">
                <a:latin typeface="Calibri" pitchFamily="34" charset="0"/>
              </a:rPr>
              <a:t>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 smtClean="0">
                <a:latin typeface="Calibri" pitchFamily="34" charset="0"/>
              </a:rPr>
              <a:t>لجنة </a:t>
            </a:r>
            <a:r>
              <a:rPr lang="ar-KW" sz="1600" b="1" dirty="0">
                <a:latin typeface="Calibri" pitchFamily="34" charset="0"/>
              </a:rPr>
              <a:t>الترشيحات والمكافآت </a:t>
            </a:r>
            <a:r>
              <a:rPr lang="ar-KW" sz="1600" b="1" dirty="0" smtClean="0">
                <a:latin typeface="Calibri" pitchFamily="34" charset="0"/>
              </a:rPr>
              <a:t>.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1050" b="1" dirty="0" smtClean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المبدأ (2.3) : يتعين أن يتم وضع آلية تتيح لأعضاء مجلس الإدارة الحصول على المعلومات والبيانات بشكل دقيق وفي </a:t>
            </a:r>
            <a:r>
              <a:rPr lang="ar-KW" sz="1600" b="1" dirty="0" smtClean="0">
                <a:solidFill>
                  <a:schemeClr val="tx2"/>
                </a:solidFill>
                <a:latin typeface="Calibri" pitchFamily="34" charset="0"/>
              </a:rPr>
              <a:t>الوقت المناسب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 smtClean="0">
                <a:latin typeface="Calibri" pitchFamily="34" charset="0"/>
              </a:rPr>
              <a:t>تطوير البنية الأساسية لنظم تكنولوجيا المعلومات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 smtClean="0">
                <a:latin typeface="Calibri" pitchFamily="34" charset="0"/>
              </a:rPr>
              <a:t>نظم التقارير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11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8" y="188640"/>
            <a:ext cx="5122911" cy="1228998"/>
          </a:xfrm>
        </p:spPr>
        <p:txBody>
          <a:bodyPr>
            <a:normAutofit fontScale="90000"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2000" b="1" dirty="0">
                <a:solidFill>
                  <a:schemeClr val="tx2"/>
                </a:solidFill>
                <a:latin typeface="Calibri" pitchFamily="34" charset="0"/>
              </a:rPr>
              <a:t>القاعدة الثالثة : 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اختي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ار أشخ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اص م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ن </a:t>
            </a:r>
            <a:r>
              <a:rPr lang="ar-SA" sz="2000" b="1" dirty="0">
                <a:solidFill>
                  <a:schemeClr val="tx2"/>
                </a:solidFill>
                <a:latin typeface="Calibri" pitchFamily="34" charset="0"/>
              </a:rPr>
              <a:t>ذوي 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الكف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err="1" smtClean="0">
                <a:solidFill>
                  <a:schemeClr val="tx2"/>
                </a:solidFill>
                <a:latin typeface="Calibri" pitchFamily="34" charset="0"/>
              </a:rPr>
              <a:t>اءة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 لعضوي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ة مجل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س </a:t>
            </a:r>
            <a:r>
              <a:rPr lang="ar-SA" sz="2000" b="1" dirty="0">
                <a:solidFill>
                  <a:schemeClr val="tx2"/>
                </a:solidFill>
                <a:latin typeface="Calibri" pitchFamily="34" charset="0"/>
              </a:rPr>
              <a:t>الإدارة والإدارة 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ال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ت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نف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err="1" smtClean="0">
                <a:solidFill>
                  <a:schemeClr val="tx2"/>
                </a:solidFill>
                <a:latin typeface="Calibri" pitchFamily="34" charset="0"/>
              </a:rPr>
              <a:t>يذي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ـ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ة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Calibri" pitchFamily="34" charset="0"/>
              </a:rPr>
              <a:t>Recruit </a:t>
            </a:r>
            <a:r>
              <a:rPr lang="en-US" sz="2000" b="1" dirty="0">
                <a:solidFill>
                  <a:schemeClr val="tx2"/>
                </a:solidFill>
                <a:latin typeface="Calibri" pitchFamily="34" charset="0"/>
              </a:rPr>
              <a:t>Highly Qualified Candidates for the Board of Directors and the Executive Management</a:t>
            </a:r>
            <a:r>
              <a:rPr lang="en-US" sz="1400" dirty="0"/>
              <a:t/>
            </a:r>
            <a:br>
              <a:rPr lang="en-US" sz="1400" dirty="0"/>
            </a:br>
            <a:endParaRPr lang="ar-SA" sz="1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400" b="1" dirty="0">
                <a:solidFill>
                  <a:schemeClr val="tx2"/>
                </a:solidFill>
                <a:latin typeface="Calibri" pitchFamily="34" charset="0"/>
              </a:rPr>
              <a:t>المبدأ (3.1) : يتعين على مجلس الإدارة تشكيل لجنة تختص بإعداد التوصيات المتعلقة بالترشيحات لمناصب أعضاء مجلس الإدارة والإدارة التنفيذية ، وتلك المتعلقة بالسياسات واللوائح المنظمة لمنح التعويضات </a:t>
            </a: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</a:rPr>
              <a:t>والمكافآت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2400" b="1" dirty="0">
                <a:latin typeface="Calibri" pitchFamily="34" charset="0"/>
              </a:rPr>
              <a:t>لا يقل عدد أعضائها عن </a:t>
            </a:r>
            <a:r>
              <a:rPr lang="ar-SA" sz="2400" b="1" dirty="0" smtClean="0">
                <a:latin typeface="Calibri" pitchFamily="34" charset="0"/>
              </a:rPr>
              <a:t>ثلاثة</a:t>
            </a:r>
            <a:r>
              <a:rPr lang="ar-KW" sz="2400" b="1" dirty="0" smtClean="0">
                <a:latin typeface="Calibri" pitchFamily="34" charset="0"/>
              </a:rPr>
              <a:t>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400" b="1" dirty="0">
                <a:latin typeface="Calibri" pitchFamily="34" charset="0"/>
              </a:rPr>
              <a:t>أحد أعضائها على الأقل من الأعضاء </a:t>
            </a:r>
            <a:r>
              <a:rPr lang="ar-KW" sz="2400" b="1" dirty="0" smtClean="0">
                <a:latin typeface="Calibri" pitchFamily="34" charset="0"/>
              </a:rPr>
              <a:t>المستقلين.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400" b="1" dirty="0">
                <a:latin typeface="Calibri" pitchFamily="34" charset="0"/>
              </a:rPr>
              <a:t>أن يكون رئيسها عضواً من أعضاء مجلس الإدارة غير </a:t>
            </a:r>
            <a:r>
              <a:rPr lang="ar-KW" sz="2400" b="1" dirty="0" smtClean="0">
                <a:latin typeface="Calibri" pitchFamily="34" charset="0"/>
              </a:rPr>
              <a:t>التنفيذيين.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400" b="1" dirty="0" smtClean="0">
                <a:latin typeface="Calibri" pitchFamily="34" charset="0"/>
              </a:rPr>
              <a:t>‌إعداد </a:t>
            </a:r>
            <a:r>
              <a:rPr lang="ar-KW" sz="2400" b="1" dirty="0">
                <a:latin typeface="Calibri" pitchFamily="34" charset="0"/>
              </a:rPr>
              <a:t>تقرير سنوي مفصل عن كافة المكافآت الممنوحة لأعضاء مجلس الإدارة والإدارة </a:t>
            </a:r>
            <a:r>
              <a:rPr lang="ar-KW" sz="2400" b="1" dirty="0" smtClean="0">
                <a:latin typeface="Calibri" pitchFamily="34" charset="0"/>
              </a:rPr>
              <a:t>التنفيذية.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1600" b="1" u="sng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68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8" y="188640"/>
            <a:ext cx="5122911" cy="1228998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القاعدة الرابعـة : ضمان نزاهة التقارير المالية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2000" b="1" dirty="0">
                <a:solidFill>
                  <a:schemeClr val="tx2"/>
                </a:solidFill>
                <a:latin typeface="Calibri" pitchFamily="34" charset="0"/>
              </a:rPr>
              <a:t>Safeguard the Integrity of Financial Reporting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ar-SA" sz="1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المبدأ (4.1) : يتعين أن يتم تقديم تعهدات كتابية من قبل كل من مجلس الإدارة والإدارة التنفيذية بسلامة ونزاهة التقارير المالية المعدة عن الشركة 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 smtClean="0">
                <a:latin typeface="Calibri" pitchFamily="34" charset="0"/>
              </a:rPr>
              <a:t>يتعين </a:t>
            </a:r>
            <a:r>
              <a:rPr lang="ar-KW" sz="1600" b="1" dirty="0">
                <a:latin typeface="Calibri" pitchFamily="34" charset="0"/>
              </a:rPr>
              <a:t>أن يتضمن التقرير السنوي المرفوع للمساهمين من مجلس إدارة الشركة التعهد بسلامة ونزاهة كافة البيانات المالية وكذلك التقارير ذات الصلة بنشاط </a:t>
            </a:r>
            <a:r>
              <a:rPr lang="ar-KW" sz="1600" b="1" dirty="0" smtClean="0">
                <a:latin typeface="Calibri" pitchFamily="34" charset="0"/>
              </a:rPr>
              <a:t>الشركة.</a:t>
            </a:r>
            <a:endParaRPr lang="ar-KW" sz="16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 smtClean="0">
                <a:solidFill>
                  <a:schemeClr val="tx2"/>
                </a:solidFill>
                <a:latin typeface="Calibri" pitchFamily="34" charset="0"/>
              </a:rPr>
              <a:t>المبدأ </a:t>
            </a: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(4.2) : يتعين أن يقوم مجلس الإدارة بتشكيل لجنة تختص بالتدقيق يكون دورها الأساسي التأكد من سلامة ونزاهة التقارير المالية وأنظمة الرقابة </a:t>
            </a:r>
            <a:r>
              <a:rPr lang="ar-KW" sz="1600" b="1" dirty="0" smtClean="0">
                <a:solidFill>
                  <a:schemeClr val="tx2"/>
                </a:solidFill>
                <a:latin typeface="Calibri" pitchFamily="34" charset="0"/>
              </a:rPr>
              <a:t>الداخلية</a:t>
            </a:r>
            <a:endParaRPr lang="ar-KW" sz="1600" b="1" dirty="0" smtClean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1600" b="1" dirty="0">
                <a:latin typeface="Calibri" pitchFamily="34" charset="0"/>
              </a:rPr>
              <a:t>لا يقل عدد أعضائها عن </a:t>
            </a:r>
            <a:r>
              <a:rPr lang="ar-SA" sz="1600" b="1" dirty="0" smtClean="0">
                <a:latin typeface="Calibri" pitchFamily="34" charset="0"/>
              </a:rPr>
              <a:t>ثلاثة</a:t>
            </a:r>
            <a:r>
              <a:rPr lang="ar-KW" sz="1600" b="1" dirty="0" smtClean="0">
                <a:latin typeface="Calibri" pitchFamily="34" charset="0"/>
              </a:rPr>
              <a:t>.</a:t>
            </a:r>
            <a:endParaRPr lang="ar-KW" sz="16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أحد أعضائها على الأقل من الأعضاء </a:t>
            </a:r>
            <a:r>
              <a:rPr lang="ar-KW" sz="1600" b="1" dirty="0" smtClean="0">
                <a:latin typeface="Calibri" pitchFamily="34" charset="0"/>
              </a:rPr>
              <a:t>المستقلين.</a:t>
            </a:r>
            <a:endParaRPr lang="ar-KW" sz="16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ألا يشغل عضويتها رئيس مجلس الإدارة أو أعضاء مجلس الإدارة </a:t>
            </a:r>
            <a:r>
              <a:rPr lang="ar-KW" sz="1600" b="1" dirty="0" smtClean="0">
                <a:latin typeface="Calibri" pitchFamily="34" charset="0"/>
              </a:rPr>
              <a:t>التنفيذيين.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عضو واحد على الأقل من ذوي المؤهلات العلمية و/أو الخبرة العملية في المجالات المحاسبية </a:t>
            </a:r>
            <a:r>
              <a:rPr lang="ar-KW" sz="1600" b="1" dirty="0" smtClean="0">
                <a:latin typeface="Calibri" pitchFamily="34" charset="0"/>
              </a:rPr>
              <a:t>والمالية.</a:t>
            </a:r>
            <a:endParaRPr lang="ar-KW" sz="16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dirty="0" smtClean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المبدأ (4.3) : يتعين التأكد من استقلالية وحيادية مراقب الحسابات الخارجي عن الشركة ومجلس </a:t>
            </a:r>
            <a:r>
              <a:rPr lang="ar-KW" sz="1600" b="1" dirty="0" smtClean="0">
                <a:solidFill>
                  <a:schemeClr val="tx2"/>
                </a:solidFill>
                <a:latin typeface="Calibri" pitchFamily="34" charset="0"/>
              </a:rPr>
              <a:t>إدارتها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تقوم الجمعية العامة العادية السنوية بتعيين مراقب حسابات الشركة بناء على اقتراح مجلس الإدارة 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ترشيح مراقب الحسابات بناءً على توصية من لجنة التدقيق المرفوعة إلى مجلس الإدارة 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 smtClean="0">
                <a:latin typeface="Calibri" pitchFamily="34" charset="0"/>
              </a:rPr>
              <a:t>أن يكون </a:t>
            </a:r>
            <a:r>
              <a:rPr lang="ar-KW" sz="1600" b="1" dirty="0">
                <a:latin typeface="Calibri" pitchFamily="34" charset="0"/>
              </a:rPr>
              <a:t>من مراقبي الحسابات المقيدين في السجل الخاص لدى </a:t>
            </a:r>
            <a:r>
              <a:rPr lang="ar-KW" sz="1600" b="1" dirty="0" smtClean="0">
                <a:latin typeface="Calibri" pitchFamily="34" charset="0"/>
              </a:rPr>
              <a:t>الهيئة.</a:t>
            </a:r>
          </a:p>
          <a:p>
            <a:pPr algn="just" rtl="1" fontAlgn="base">
              <a:spcAft>
                <a:spcPct val="0"/>
              </a:spcAft>
            </a:pPr>
            <a:endParaRPr lang="ar-KW" sz="1600" b="1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07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188640"/>
            <a:ext cx="5194919" cy="1228998"/>
          </a:xfrm>
        </p:spPr>
        <p:txBody>
          <a:bodyPr>
            <a:normAutofit fontScale="90000"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2000" b="1" dirty="0">
                <a:solidFill>
                  <a:schemeClr val="tx2"/>
                </a:solidFill>
                <a:latin typeface="Calibri" pitchFamily="34" charset="0"/>
              </a:rPr>
              <a:t>القاعدة الخامسة : وضع نظم سليمة لإدارة المخاطر والرقابة </a:t>
            </a:r>
            <a:r>
              <a:rPr lang="ar-SA" sz="2000" b="1" dirty="0" smtClean="0">
                <a:solidFill>
                  <a:schemeClr val="tx2"/>
                </a:solidFill>
                <a:latin typeface="Calibri" pitchFamily="34" charset="0"/>
              </a:rPr>
              <a:t>الداخلية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2000" b="1" dirty="0">
                <a:solidFill>
                  <a:schemeClr val="tx2"/>
                </a:solidFill>
                <a:latin typeface="Calibri" pitchFamily="34" charset="0"/>
              </a:rPr>
              <a:t>Apply Sound Systems of Risk Management and Internal Audit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ar-SA" sz="1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المبدأ (5.1) : يتعين أن يتوافر لدى الشركة إدارة / مكتب / وحدة مستقلة لإدارة المخاطر تقوم بالعمل على تحديد وقياس ومتابعة المخاطر التي تتعرض لها الشركة </a:t>
            </a:r>
            <a:endParaRPr lang="ar-KW" sz="16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استقلالية إدارة </a:t>
            </a:r>
            <a:r>
              <a:rPr lang="ar-KW" sz="1600" b="1" dirty="0" smtClean="0">
                <a:latin typeface="Calibri" pitchFamily="34" charset="0"/>
              </a:rPr>
              <a:t>المخاطر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 smtClean="0">
                <a:latin typeface="Calibri" pitchFamily="34" charset="0"/>
              </a:rPr>
              <a:t>أنظمة وإجراءات فعالة لإدارة المخاطر</a:t>
            </a:r>
            <a:endParaRPr lang="ar-KW" sz="8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المبدأ (5.2) : يتعين على مجلس الإدارة أن يقوم بتشكيل لجنة تختص بإدارة المخاطر يكون دورها الأساسي وضع السياسات واللوائح لإدارة المخاطر وذلك بما يتسق مع نزعة الشركة لتحمل المخاطر</a:t>
            </a:r>
            <a:endParaRPr lang="ar-KW" sz="1600" b="1" dirty="0" smtClean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1600" b="1" dirty="0">
                <a:latin typeface="Calibri" pitchFamily="34" charset="0"/>
              </a:rPr>
              <a:t>لا يقل عدد أعضائها عن </a:t>
            </a:r>
            <a:r>
              <a:rPr lang="ar-SA" sz="1600" b="1" dirty="0" smtClean="0">
                <a:latin typeface="Calibri" pitchFamily="34" charset="0"/>
              </a:rPr>
              <a:t>ثلاثة</a:t>
            </a:r>
            <a:r>
              <a:rPr lang="ar-KW" sz="1600" b="1" dirty="0" smtClean="0">
                <a:latin typeface="Calibri" pitchFamily="34" charset="0"/>
              </a:rPr>
              <a:t>.</a:t>
            </a:r>
            <a:endParaRPr lang="ar-KW" sz="16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أحد أعضائها على الأقل من الأعضاء </a:t>
            </a:r>
            <a:r>
              <a:rPr lang="ar-KW" sz="1600" b="1" dirty="0" smtClean="0">
                <a:latin typeface="Calibri" pitchFamily="34" charset="0"/>
              </a:rPr>
              <a:t>المستقلين.</a:t>
            </a:r>
            <a:endParaRPr lang="ar-KW" sz="16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أن يكون رئيسها عضواً من أعضاء مجلس الإدارة غير </a:t>
            </a:r>
            <a:r>
              <a:rPr lang="ar-KW" sz="1600" b="1" dirty="0" smtClean="0">
                <a:latin typeface="Calibri" pitchFamily="34" charset="0"/>
              </a:rPr>
              <a:t>التنفيذيين.</a:t>
            </a:r>
            <a:endParaRPr lang="ar-KW" sz="16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600" b="1" dirty="0" smtClean="0">
                <a:latin typeface="Calibri" pitchFamily="34" charset="0"/>
              </a:rPr>
              <a:t>لا </a:t>
            </a:r>
            <a:r>
              <a:rPr lang="ar-KW" sz="1600" b="1" dirty="0">
                <a:latin typeface="Calibri" pitchFamily="34" charset="0"/>
              </a:rPr>
              <a:t>يجوز لرئيس مجلس الإدارة أن يكون عضواً في هذه </a:t>
            </a:r>
            <a:r>
              <a:rPr lang="ar-KW" sz="1600" b="1" dirty="0" smtClean="0">
                <a:latin typeface="Calibri" pitchFamily="34" charset="0"/>
              </a:rPr>
              <a:t>اللجنة.</a:t>
            </a:r>
            <a:endParaRPr lang="ar-KW" sz="800" b="1" dirty="0" smtClean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600" b="1" dirty="0">
                <a:solidFill>
                  <a:schemeClr val="tx2"/>
                </a:solidFill>
                <a:latin typeface="Calibri" pitchFamily="34" charset="0"/>
              </a:rPr>
              <a:t>المبدأ (5.3) : يتعين على الشركة أن تتأكد من مدى كفاية أنظمة الضبط والرقابة الداخلية لديها</a:t>
            </a:r>
            <a:endParaRPr lang="ar-KW" sz="16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يتعين على </a:t>
            </a:r>
            <a:r>
              <a:rPr lang="ar-KW" sz="1600" b="1" dirty="0" smtClean="0">
                <a:latin typeface="Calibri" pitchFamily="34" charset="0"/>
              </a:rPr>
              <a:t>الشركة </a:t>
            </a:r>
            <a:r>
              <a:rPr lang="ar-KW" sz="1600" b="1" dirty="0">
                <a:latin typeface="Calibri" pitchFamily="34" charset="0"/>
              </a:rPr>
              <a:t>أن تقوم بإنشاء إدارة / مكتب / وحدة للتدقيق الداخلي تتمتع بالاستقلالية الفنية </a:t>
            </a:r>
            <a:r>
              <a:rPr lang="ar-KW" sz="1600" b="1" dirty="0" smtClean="0">
                <a:latin typeface="Calibri" pitchFamily="34" charset="0"/>
              </a:rPr>
              <a:t>التامة.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600" b="1" dirty="0">
                <a:latin typeface="Calibri" pitchFamily="34" charset="0"/>
              </a:rPr>
              <a:t>يجب تكليف مكتب تدقيق مستقل للقيام بتقييم ومراجعة نظم الرقابة الداخلية </a:t>
            </a:r>
            <a:r>
              <a:rPr lang="ar-KW" sz="1600" b="1" u="sng" dirty="0">
                <a:latin typeface="Calibri" pitchFamily="34" charset="0"/>
              </a:rPr>
              <a:t>وإعداد تقرير في هذا الشأن (</a:t>
            </a:r>
            <a:r>
              <a:rPr lang="en-US" sz="1600" b="1" u="sng" dirty="0">
                <a:latin typeface="Calibri" pitchFamily="34" charset="0"/>
              </a:rPr>
              <a:t>Internal Control Report) ، </a:t>
            </a:r>
            <a:r>
              <a:rPr lang="ar-KW" sz="1600" b="1" u="sng" dirty="0">
                <a:latin typeface="Calibri" pitchFamily="34" charset="0"/>
              </a:rPr>
              <a:t>ويتم موافاة الهيئة به بشكل سنوي</a:t>
            </a:r>
            <a:r>
              <a:rPr lang="ar-KW" sz="1600" b="1" dirty="0">
                <a:latin typeface="Calibri" pitchFamily="34" charset="0"/>
              </a:rPr>
              <a:t>، ذلك فضلاً عن </a:t>
            </a:r>
            <a:r>
              <a:rPr lang="ar-KW" sz="1600" b="1" u="sng" dirty="0">
                <a:latin typeface="Calibri" pitchFamily="34" charset="0"/>
              </a:rPr>
              <a:t>قيام مكتب تدقيق آخر </a:t>
            </a:r>
            <a:r>
              <a:rPr lang="ar-KW" sz="1600" b="1" dirty="0">
                <a:latin typeface="Calibri" pitchFamily="34" charset="0"/>
              </a:rPr>
              <a:t>بمراجعة وتقييم أداء إدارة / مكتب / وحدة التدقيق الداخلي وذلك بشكل دوري كل ثلاث </a:t>
            </a:r>
            <a:r>
              <a:rPr lang="ar-KW" sz="1600" b="1" dirty="0" smtClean="0">
                <a:latin typeface="Calibri" pitchFamily="34" charset="0"/>
              </a:rPr>
              <a:t>سنوات.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3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441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188640"/>
            <a:ext cx="5194919" cy="1228998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>القاعدة السادسة: تعزيز السلوك المهني والقيم الأخلاقية</a:t>
            </a:r>
            <a:br>
              <a:rPr lang="ar-SA" sz="19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1900" b="1" dirty="0">
                <a:solidFill>
                  <a:schemeClr val="tx2"/>
                </a:solidFill>
                <a:latin typeface="Calibri" pitchFamily="34" charset="0"/>
              </a:rPr>
              <a:t>Promote Code of Conduct and Ethical Standards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ar-SA" sz="1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400" b="1" dirty="0">
                <a:solidFill>
                  <a:schemeClr val="tx2"/>
                </a:solidFill>
                <a:latin typeface="Calibri" pitchFamily="34" charset="0"/>
              </a:rPr>
              <a:t>المبدأ (6.1) يتعين على الشركة وضع ميثاق عمل يشتمل على معايير ومحددات السلوك المهني والقيم </a:t>
            </a: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</a:rPr>
              <a:t>الأخلاقية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400" b="1" dirty="0">
                <a:latin typeface="Calibri" pitchFamily="34" charset="0"/>
              </a:rPr>
              <a:t>ترسيخ المفاهيم والقيم </a:t>
            </a:r>
            <a:r>
              <a:rPr lang="ar-KW" sz="2400" b="1" dirty="0" smtClean="0">
                <a:latin typeface="Calibri" pitchFamily="34" charset="0"/>
              </a:rPr>
              <a:t>الأخلاقية للشركة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400" b="1" dirty="0">
                <a:solidFill>
                  <a:schemeClr val="tx2"/>
                </a:solidFill>
                <a:latin typeface="Calibri" pitchFamily="34" charset="0"/>
              </a:rPr>
              <a:t>المبدأ (6.2) : يتعين على مجلس الإدارة وضع سياسات وآليات بشأن الحد من حالات تعارض المصالح وأساليب معالجتها والتعامل </a:t>
            </a: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</a:rPr>
              <a:t>معها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u="sng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400" b="1" dirty="0">
                <a:latin typeface="Calibri" pitchFamily="34" charset="0"/>
              </a:rPr>
              <a:t>الحد قدر الإمكان من حالات تعارض المصالح 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400" b="1" dirty="0">
                <a:latin typeface="Calibri" pitchFamily="34" charset="0"/>
              </a:rPr>
              <a:t>الإفصاح عن حالات تعارض المصالح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1600" b="1" dirty="0" smtClean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3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188640"/>
            <a:ext cx="5194919" cy="1228998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>القاعدة السابعة : الإفصاح والشفافية بشكل دقيق وفي الوقت </a:t>
            </a:r>
            <a:r>
              <a:rPr lang="ar-SA" sz="1900" b="1" dirty="0" smtClean="0">
                <a:solidFill>
                  <a:schemeClr val="tx2"/>
                </a:solidFill>
                <a:latin typeface="Calibri" pitchFamily="34" charset="0"/>
              </a:rPr>
              <a:t>المناسب</a:t>
            </a: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SA" sz="19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1900" b="1" dirty="0">
                <a:solidFill>
                  <a:schemeClr val="tx2"/>
                </a:solidFill>
                <a:latin typeface="Calibri" pitchFamily="34" charset="0"/>
              </a:rPr>
              <a:t>Ensure Timely and High Quality Disclosure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ar-SA" sz="1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(7.1) : يتعين على مجلس الإدارة وضع آليات العرض والافصاح الدقيق 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والشفاف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0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000" b="1" dirty="0" smtClean="0">
                <a:latin typeface="Calibri" pitchFamily="34" charset="0"/>
              </a:rPr>
              <a:t>محددات وضوابط الإفصاح يجب ان تتسق مع الاحكام الواردة في القانون ولائحته التنفيذية</a:t>
            </a:r>
            <a:endParaRPr lang="ar-KW" sz="20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(7.2) : يتعين على مجلس الإدارة أن ينظم عمليات الإفصاح الخاصة بكل من أعضاء مجلس الإدارة والإدارة التنفيذية ، والمستثمرين 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المحتملين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على الشركة أن تضع سجلاً خاصاً </a:t>
            </a:r>
            <a:r>
              <a:rPr lang="ar-KW" sz="2000" b="1" dirty="0" err="1">
                <a:latin typeface="Calibri" pitchFamily="34" charset="0"/>
              </a:rPr>
              <a:t>بإفصاحات</a:t>
            </a:r>
            <a:r>
              <a:rPr lang="ar-KW" sz="2000" b="1" dirty="0">
                <a:latin typeface="Calibri" pitchFamily="34" charset="0"/>
              </a:rPr>
              <a:t> أعضاء مجلس الإدارة والإدارة التنفيذية ، على أن يكون السجل متاحاً للاطلاع عليه من قبل كافة مساهمي </a:t>
            </a:r>
            <a:r>
              <a:rPr lang="ar-KW" sz="2000" b="1" dirty="0" smtClean="0">
                <a:latin typeface="Calibri" pitchFamily="34" charset="0"/>
              </a:rPr>
              <a:t>الشركة 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يجب أن تنشئ الشركة وحدة تنظم شئون </a:t>
            </a:r>
            <a:r>
              <a:rPr lang="ar-KW" sz="2000" b="1" dirty="0" smtClean="0">
                <a:latin typeface="Calibri" pitchFamily="34" charset="0"/>
              </a:rPr>
              <a:t>المستثمرين.</a:t>
            </a:r>
            <a:endParaRPr lang="ar-KW" sz="20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000" b="1" u="sng" dirty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(7.3) : يتعين على الشركة تطوير البنية الأساسية لتكنولوجيا المعلومات ، </a:t>
            </a:r>
            <a:r>
              <a:rPr lang="ar-KW" sz="2000" b="1" dirty="0" err="1">
                <a:solidFill>
                  <a:schemeClr val="tx2"/>
                </a:solidFill>
                <a:latin typeface="Calibri" pitchFamily="34" charset="0"/>
              </a:rPr>
              <a:t>والإعتماد</a:t>
            </a: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 عليها بشكل كبير في عمليات 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الإفصاح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إنشاء قسم مخصص على الموقع الالكتروني للشركة </a:t>
            </a:r>
            <a:r>
              <a:rPr lang="ar-KW" sz="2000" b="1" dirty="0" err="1">
                <a:latin typeface="Calibri" pitchFamily="34" charset="0"/>
              </a:rPr>
              <a:t>لحوكمة</a:t>
            </a:r>
            <a:r>
              <a:rPr lang="ar-KW" sz="2000" b="1" dirty="0">
                <a:latin typeface="Calibri" pitchFamily="34" charset="0"/>
              </a:rPr>
              <a:t> الشركات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3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41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188640"/>
            <a:ext cx="5194919" cy="1228998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>القاعدة </a:t>
            </a:r>
            <a:r>
              <a:rPr lang="ar-SA" sz="1900" b="1" dirty="0" smtClean="0">
                <a:solidFill>
                  <a:schemeClr val="tx2"/>
                </a:solidFill>
                <a:latin typeface="Calibri" pitchFamily="34" charset="0"/>
              </a:rPr>
              <a:t>الثامنة </a:t>
            </a: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>: احترام حقوق </a:t>
            </a:r>
            <a:r>
              <a:rPr lang="ar-SA" sz="1900" b="1" dirty="0" smtClean="0">
                <a:solidFill>
                  <a:schemeClr val="tx2"/>
                </a:solidFill>
                <a:latin typeface="Calibri" pitchFamily="34" charset="0"/>
              </a:rPr>
              <a:t>المساهمين</a:t>
            </a: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SA" sz="19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1900" b="1" dirty="0">
                <a:solidFill>
                  <a:schemeClr val="tx2"/>
                </a:solidFill>
                <a:latin typeface="Calibri" pitchFamily="34" charset="0"/>
              </a:rPr>
              <a:t>Respect the Rights of Shareholders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ar-SA" sz="1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016" y="1402493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(8.1) : يتعين أن تقوم الشركة بتحديد وحماية الحقوق العامة للمساهمين ، وذلك لضمان العدالة والمساواة بين كافة المساهمين بغض النظر عن 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مستوياتهم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النظام الأساسي يجب أن يتضمن الضوابط اللازمة لضمان ممارسة جميع المساهمين </a:t>
            </a:r>
            <a:r>
              <a:rPr lang="ar-KW" sz="2000" b="1" dirty="0" smtClean="0">
                <a:latin typeface="Calibri" pitchFamily="34" charset="0"/>
              </a:rPr>
              <a:t>لحقوقهم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000" b="1" dirty="0" smtClean="0">
                <a:latin typeface="Calibri" pitchFamily="34" charset="0"/>
              </a:rPr>
              <a:t>معاملة جميع المساهمين بالتساوي ودون تمييز</a:t>
            </a:r>
            <a:endParaRPr lang="ar-KW" sz="20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(8.2) : يتعين على الشركة مراعاة الدقة والمتابعة المستمرة للبيانات الخاصة 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بالمساهمين</a:t>
            </a:r>
            <a:endParaRPr lang="ar-KW" sz="20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إمساك سجل </a:t>
            </a:r>
            <a:r>
              <a:rPr lang="ar-KW" sz="2000" b="1" dirty="0" smtClean="0">
                <a:latin typeface="Calibri" pitchFamily="34" charset="0"/>
              </a:rPr>
              <a:t>للمساهمين</a:t>
            </a:r>
            <a:endParaRPr lang="ar-KW" sz="20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000" b="1" dirty="0">
                <a:latin typeface="Calibri" pitchFamily="34" charset="0"/>
              </a:rPr>
              <a:t>إمساك سجل لحملة السندات </a:t>
            </a:r>
            <a:r>
              <a:rPr lang="ar-KW" sz="2000" b="1" dirty="0" smtClean="0">
                <a:latin typeface="Calibri" pitchFamily="34" charset="0"/>
              </a:rPr>
              <a:t>والصكوك</a:t>
            </a:r>
            <a:endParaRPr lang="en-US" sz="2000" b="1" dirty="0" smtClean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000" b="1" dirty="0">
                <a:solidFill>
                  <a:schemeClr val="tx2"/>
                </a:solidFill>
                <a:latin typeface="Calibri" pitchFamily="34" charset="0"/>
              </a:rPr>
              <a:t>المبدأ (8.3) : يتعين على الشركة أن تقوم بتشجيع المساهمين على المشاركة والتصويت في الاجتماعات الخاصة بجمعيات </a:t>
            </a:r>
            <a:r>
              <a:rPr lang="ar-KW" sz="2000" b="1" dirty="0" smtClean="0">
                <a:solidFill>
                  <a:schemeClr val="tx2"/>
                </a:solidFill>
                <a:latin typeface="Calibri" pitchFamily="34" charset="0"/>
              </a:rPr>
              <a:t>الشركة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u="sng" dirty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2000" b="1" dirty="0">
                <a:latin typeface="Calibri" pitchFamily="34" charset="0"/>
              </a:rPr>
              <a:t>آلية المشاركة في الاجتماعات العامة </a:t>
            </a:r>
            <a:r>
              <a:rPr lang="ar-SA" sz="2000" b="1" dirty="0" smtClean="0">
                <a:latin typeface="Calibri" pitchFamily="34" charset="0"/>
              </a:rPr>
              <a:t>للمساهمين</a:t>
            </a:r>
            <a:endParaRPr lang="ar-KW" sz="20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SA" sz="2000" b="1" dirty="0">
                <a:latin typeface="Calibri" pitchFamily="34" charset="0"/>
              </a:rPr>
              <a:t>آلية التصويت في الاجتماعات العامة للمساهمين </a:t>
            </a:r>
            <a:endParaRPr lang="ar-KW" sz="20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1600" u="sng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3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52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188640"/>
            <a:ext cx="5194919" cy="1228998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>القاعدة التاسعة : إدراك دور أصحاب </a:t>
            </a:r>
            <a:r>
              <a:rPr lang="ar-SA" sz="1900" b="1" dirty="0" smtClean="0">
                <a:solidFill>
                  <a:schemeClr val="tx2"/>
                </a:solidFill>
                <a:latin typeface="Calibri" pitchFamily="34" charset="0"/>
              </a:rPr>
              <a:t>المصالح</a:t>
            </a: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SA" sz="19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1900" b="1" dirty="0" err="1">
                <a:solidFill>
                  <a:schemeClr val="tx2"/>
                </a:solidFill>
                <a:latin typeface="Calibri" pitchFamily="34" charset="0"/>
              </a:rPr>
              <a:t>Recognise</a:t>
            </a:r>
            <a:r>
              <a:rPr lang="en-US" sz="1900" b="1" dirty="0">
                <a:solidFill>
                  <a:schemeClr val="tx2"/>
                </a:solidFill>
                <a:latin typeface="Calibri" pitchFamily="34" charset="0"/>
              </a:rPr>
              <a:t> the Roles of Stakeholders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ar-SA" sz="1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706" y="1400365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400" b="1" dirty="0">
                <a:solidFill>
                  <a:schemeClr val="tx2"/>
                </a:solidFill>
                <a:latin typeface="Calibri" pitchFamily="34" charset="0"/>
              </a:rPr>
              <a:t>المبدأ (9.1) : يتعين على الشركة أن تضع النظم والسياسات التي تكفل حماية حقوق أصحاب </a:t>
            </a: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</a:rPr>
              <a:t>المصالح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b="1" dirty="0" smtClean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400" b="1" dirty="0" smtClean="0">
                <a:latin typeface="Calibri" pitchFamily="34" charset="0"/>
              </a:rPr>
              <a:t>الحماية </a:t>
            </a:r>
            <a:r>
              <a:rPr lang="ar-KW" sz="2400" b="1" dirty="0">
                <a:latin typeface="Calibri" pitchFamily="34" charset="0"/>
              </a:rPr>
              <a:t>والاعتراف بحقوق أصحاب </a:t>
            </a:r>
            <a:r>
              <a:rPr lang="ar-KW" sz="2400" b="1" dirty="0" smtClean="0">
                <a:latin typeface="Calibri" pitchFamily="34" charset="0"/>
              </a:rPr>
              <a:t>المصالح</a:t>
            </a:r>
            <a:r>
              <a:rPr lang="en-US" sz="2400" b="1" dirty="0">
                <a:latin typeface="Calibri" pitchFamily="34" charset="0"/>
              </a:rPr>
              <a:t> </a:t>
            </a:r>
            <a:r>
              <a:rPr lang="en-US" sz="2400" b="1" dirty="0" smtClean="0">
                <a:latin typeface="Calibri" pitchFamily="34" charset="0"/>
              </a:rPr>
              <a:t>.</a:t>
            </a:r>
            <a:endParaRPr lang="ar-KW" sz="24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b="1" u="sng" dirty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</a:rPr>
              <a:t>المبدأ </a:t>
            </a:r>
            <a:r>
              <a:rPr lang="ar-KW" sz="2400" b="1" dirty="0">
                <a:solidFill>
                  <a:schemeClr val="tx2"/>
                </a:solidFill>
                <a:latin typeface="Calibri" pitchFamily="34" charset="0"/>
              </a:rPr>
              <a:t>(9.2) : يتعين على الشركة أن تقوم بالعمل على تشجيع أصحاب المصالح على المشاركة في متابعة أنشطة الشركة </a:t>
            </a: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</a:rPr>
              <a:t>المختلفة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b="1" dirty="0" smtClean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400" b="1" dirty="0" smtClean="0">
                <a:latin typeface="Calibri" pitchFamily="34" charset="0"/>
              </a:rPr>
              <a:t>آليات </a:t>
            </a:r>
            <a:r>
              <a:rPr lang="ar-KW" sz="2400" b="1" dirty="0">
                <a:latin typeface="Calibri" pitchFamily="34" charset="0"/>
              </a:rPr>
              <a:t>وأطر تكفل الاستفادة من إسهامات أصحاب المصالح وحثهم على </a:t>
            </a:r>
            <a:r>
              <a:rPr lang="ar-KW" sz="2400" b="1" dirty="0" smtClean="0">
                <a:latin typeface="Calibri" pitchFamily="34" charset="0"/>
              </a:rPr>
              <a:t>المشاركة</a:t>
            </a:r>
            <a:r>
              <a:rPr lang="en-US" sz="2400" b="1" dirty="0" smtClean="0">
                <a:latin typeface="Calibri" pitchFamily="34" charset="0"/>
              </a:rPr>
              <a:t>.</a:t>
            </a:r>
            <a:endParaRPr lang="ar-KW" sz="2400" b="1" dirty="0"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1600" u="sng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3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04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188640"/>
            <a:ext cx="5194919" cy="1228998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>القاعدة العاشرة : تعزيز وتحسين </a:t>
            </a:r>
            <a:r>
              <a:rPr lang="ar-SA" sz="1900" b="1" dirty="0" smtClean="0">
                <a:solidFill>
                  <a:schemeClr val="tx2"/>
                </a:solidFill>
                <a:latin typeface="Calibri" pitchFamily="34" charset="0"/>
              </a:rPr>
              <a:t>الأداء</a:t>
            </a:r>
            <a:r>
              <a:rPr lang="ar-SA" sz="1900" b="1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SA" sz="19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1900" b="1" dirty="0">
                <a:solidFill>
                  <a:schemeClr val="tx2"/>
                </a:solidFill>
                <a:latin typeface="Calibri" pitchFamily="34" charset="0"/>
              </a:rPr>
              <a:t>Encourage and Enhance </a:t>
            </a:r>
            <a:r>
              <a:rPr lang="en-US" sz="1900" b="1" dirty="0" smtClean="0">
                <a:solidFill>
                  <a:schemeClr val="tx2"/>
                </a:solidFill>
                <a:latin typeface="Calibri" pitchFamily="34" charset="0"/>
              </a:rPr>
              <a:t>Performance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ar-SA" sz="14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15854"/>
            <a:ext cx="8617396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800" b="1" dirty="0">
                <a:solidFill>
                  <a:schemeClr val="tx2"/>
                </a:solidFill>
                <a:latin typeface="Calibri" pitchFamily="34" charset="0"/>
              </a:rPr>
              <a:t>المبدأ (10.1) : يتعين أن تقوم الشركة بوضع الآليات التي تتيح حصول كل من أعضاء مجلس الإدارة والإدارة التنفيذية على برامج ودورات تدريبية بشكل </a:t>
            </a:r>
            <a:r>
              <a:rPr lang="ar-KW" sz="1800" b="1" dirty="0" smtClean="0">
                <a:solidFill>
                  <a:schemeClr val="tx2"/>
                </a:solidFill>
                <a:latin typeface="Calibri" pitchFamily="34" charset="0"/>
              </a:rPr>
              <a:t>مستمر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800" b="1" dirty="0" smtClean="0">
                <a:latin typeface="Calibri" pitchFamily="34" charset="0"/>
              </a:rPr>
              <a:t>برامج تعريفية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800" b="1" dirty="0">
                <a:latin typeface="Calibri" pitchFamily="34" charset="0"/>
              </a:rPr>
              <a:t>برامج تدريبية 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800" b="1" dirty="0" smtClean="0">
                <a:solidFill>
                  <a:schemeClr val="tx2"/>
                </a:solidFill>
                <a:latin typeface="Calibri" pitchFamily="34" charset="0"/>
              </a:rPr>
              <a:t>المبدأ </a:t>
            </a:r>
            <a:r>
              <a:rPr lang="ar-KW" sz="1800" b="1" dirty="0">
                <a:solidFill>
                  <a:schemeClr val="tx2"/>
                </a:solidFill>
                <a:latin typeface="Calibri" pitchFamily="34" charset="0"/>
              </a:rPr>
              <a:t>(10.2) : يتعين أن تقوم الشركة بوضع نظم وآليات لتقييم أداء مجلس الإدارة ككل ، وأداء كل عضو من أعضاء مجلس الإدارة والإدارة التنفيذية</a:t>
            </a:r>
            <a:endParaRPr lang="ar-KW" sz="18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800" b="1" dirty="0">
                <a:latin typeface="Calibri" pitchFamily="34" charset="0"/>
              </a:rPr>
              <a:t>مؤشرات أداء موضوعية (</a:t>
            </a:r>
            <a:r>
              <a:rPr lang="en-US" sz="1800" b="1" dirty="0">
                <a:latin typeface="Calibri" pitchFamily="34" charset="0"/>
              </a:rPr>
              <a:t>KPIs</a:t>
            </a:r>
            <a:r>
              <a:rPr lang="ar-KW" sz="1800" b="1" dirty="0">
                <a:latin typeface="Calibri" pitchFamily="34" charset="0"/>
              </a:rPr>
              <a:t>)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800" b="1" dirty="0">
                <a:latin typeface="Calibri" pitchFamily="34" charset="0"/>
              </a:rPr>
              <a:t>مؤشرات نوعية وكمية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8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1800" b="1" dirty="0" smtClean="0">
                <a:solidFill>
                  <a:schemeClr val="tx2"/>
                </a:solidFill>
                <a:latin typeface="Calibri" pitchFamily="34" charset="0"/>
              </a:rPr>
              <a:t>المبدأ </a:t>
            </a:r>
            <a:r>
              <a:rPr lang="ar-KW" sz="1800" b="1" dirty="0">
                <a:solidFill>
                  <a:schemeClr val="tx2"/>
                </a:solidFill>
                <a:latin typeface="Calibri" pitchFamily="34" charset="0"/>
              </a:rPr>
              <a:t>(10.3) : يتعين علـــى مجلـــس الإدارة التأكيد بشكـــل مستمر علـــى أهمية خلـــــق القيم </a:t>
            </a:r>
            <a:r>
              <a:rPr lang="ar-KW" sz="1800" b="1" dirty="0" smtClean="0">
                <a:solidFill>
                  <a:schemeClr val="tx2"/>
                </a:solidFill>
                <a:latin typeface="Calibri" pitchFamily="34" charset="0"/>
              </a:rPr>
              <a:t>المؤسسية لدى </a:t>
            </a:r>
            <a:r>
              <a:rPr lang="ar-KW" sz="1800" b="1" dirty="0">
                <a:solidFill>
                  <a:schemeClr val="tx2"/>
                </a:solidFill>
                <a:latin typeface="Calibri" pitchFamily="34" charset="0"/>
              </a:rPr>
              <a:t>العاملين في الشركة ، وذلك من خلال العمل الدائم على تحقيق الأهداف الاستراتيجية للشركة ، وتحسين معدلات الأداء ، والالتزام بالقوانين والتعليمات وخاصة قواعد الحوكمة</a:t>
            </a:r>
            <a:endParaRPr lang="ar-KW" sz="1800" b="1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1800" b="1" dirty="0">
                <a:latin typeface="Calibri" pitchFamily="34" charset="0"/>
              </a:rPr>
              <a:t>قيم العمل على المدى القصير والمتوسط والطويل</a:t>
            </a:r>
          </a:p>
          <a:p>
            <a:pPr algn="just" rtl="1" fontAlgn="base">
              <a:spcAft>
                <a:spcPct val="0"/>
              </a:spcAft>
            </a:pPr>
            <a:r>
              <a:rPr lang="ar-KW" sz="1800" b="1" dirty="0">
                <a:latin typeface="Calibri" pitchFamily="34" charset="0"/>
              </a:rPr>
              <a:t>نظم تقارير متكاملة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3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37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tx2"/>
                </a:solidFill>
              </a:rPr>
              <a:t>المتغيرات العالمية وبروز مفهوم الحوكمة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0788"/>
            <a:ext cx="8229600" cy="4745375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ar-KW" sz="1100" dirty="0" smtClean="0"/>
          </a:p>
          <a:p>
            <a:pPr marL="0" indent="0" algn="just" rtl="1">
              <a:buNone/>
            </a:pPr>
            <a:r>
              <a:rPr lang="ar-KW" sz="2800" dirty="0" smtClean="0"/>
              <a:t>أدت الأزمة </a:t>
            </a:r>
            <a:r>
              <a:rPr lang="ar-SA" sz="2800" dirty="0"/>
              <a:t>المالية العالمية إلى اهتزاز الثقة في سلامة المراكز المالية </a:t>
            </a:r>
            <a:r>
              <a:rPr lang="ar-KW" sz="2800" dirty="0"/>
              <a:t>ل</a:t>
            </a:r>
            <a:r>
              <a:rPr lang="ar-SA" sz="2800" dirty="0" smtClean="0"/>
              <a:t>بعض </a:t>
            </a:r>
            <a:r>
              <a:rPr lang="ar-SA" sz="2800" dirty="0"/>
              <a:t>الكيانات الاقتصادية </a:t>
            </a:r>
            <a:r>
              <a:rPr lang="ar-SA" sz="2800" dirty="0" smtClean="0"/>
              <a:t>الكبيرة</a:t>
            </a:r>
            <a:r>
              <a:rPr lang="ar-KW" sz="2800" dirty="0" smtClean="0"/>
              <a:t> </a:t>
            </a:r>
            <a:r>
              <a:rPr lang="ar-SA" sz="2800" dirty="0" smtClean="0"/>
              <a:t>، </a:t>
            </a:r>
            <a:r>
              <a:rPr lang="ar-SA" sz="2800" dirty="0"/>
              <a:t>وبالتالي </a:t>
            </a:r>
            <a:r>
              <a:rPr lang="ar-SA" sz="2800" dirty="0" smtClean="0"/>
              <a:t>عدم </a:t>
            </a:r>
            <a:r>
              <a:rPr lang="ar-SA" sz="2800" dirty="0"/>
              <a:t>الثقة في القائمين على إدارتها ، </a:t>
            </a:r>
            <a:r>
              <a:rPr lang="ar-KW" sz="2800" dirty="0" smtClean="0"/>
              <a:t>وترتب على ذلك </a:t>
            </a:r>
            <a:r>
              <a:rPr lang="ar-SA" sz="2800" dirty="0" smtClean="0"/>
              <a:t>العديد </a:t>
            </a:r>
            <a:r>
              <a:rPr lang="ar-SA" sz="2800" dirty="0"/>
              <a:t>من التساؤلات حول الممارسات غير السليمة الخاصة بتلك الإدارات ، وذلك على مستوى الكثير من الشركات العالمية ، وقد بات مؤكداً </a:t>
            </a:r>
            <a:r>
              <a:rPr lang="ar-KW" sz="2800" dirty="0"/>
              <a:t>أنه لا يوجد أية من ال</a:t>
            </a:r>
            <a:r>
              <a:rPr lang="ar-SA" sz="2800" dirty="0"/>
              <a:t>شركات بمنأى عن تلك الممارسات </a:t>
            </a:r>
            <a:r>
              <a:rPr lang="ar-SA" sz="2800" dirty="0" smtClean="0"/>
              <a:t>وتداعياتها</a:t>
            </a:r>
            <a:r>
              <a:rPr lang="ar-KW" sz="2800" dirty="0" smtClean="0"/>
              <a:t> .</a:t>
            </a:r>
            <a:r>
              <a:rPr lang="ar-SA" sz="2800" dirty="0"/>
              <a:t> وكان من الطبيعي في ظل تلك الظروف الحرجة التي واجهت الكيانات </a:t>
            </a:r>
            <a:r>
              <a:rPr lang="ar-SA" sz="2800" dirty="0" smtClean="0"/>
              <a:t>الاقتصادية </a:t>
            </a:r>
            <a:r>
              <a:rPr lang="ar-SA" sz="2800" dirty="0"/>
              <a:t>العملاقة قبل الصغيرة ، أن يبرز مفهوم حوكمة الشركات إلى صدارة الاهتمامات وأضحى قضيةً </a:t>
            </a:r>
            <a:r>
              <a:rPr lang="ar-SA" sz="2800" dirty="0" smtClean="0"/>
              <a:t>رئيسةً</a:t>
            </a:r>
            <a:r>
              <a:rPr lang="ar-KW" sz="2800" dirty="0" smtClean="0"/>
              <a:t> .</a:t>
            </a:r>
            <a:endParaRPr lang="ar-KW" sz="2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05944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41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188640"/>
            <a:ext cx="5338935" cy="1228998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1600" b="1" dirty="0">
                <a:solidFill>
                  <a:schemeClr val="tx2"/>
                </a:solidFill>
                <a:latin typeface="Calibri" pitchFamily="34" charset="0"/>
              </a:rPr>
              <a:t>القاعدة الحادية عشر : التركيز على أهمية المسؤولية </a:t>
            </a:r>
            <a:r>
              <a:rPr lang="ar-SA" sz="1600" b="1" dirty="0" smtClean="0">
                <a:solidFill>
                  <a:schemeClr val="tx2"/>
                </a:solidFill>
                <a:latin typeface="Calibri" pitchFamily="34" charset="0"/>
              </a:rPr>
              <a:t>الاجتماعية</a:t>
            </a:r>
            <a:r>
              <a:rPr lang="ar-SA" sz="1600" b="1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ar-SA" sz="16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US" sz="1600" b="1" dirty="0">
                <a:solidFill>
                  <a:schemeClr val="tx2"/>
                </a:solidFill>
                <a:latin typeface="Calibri" pitchFamily="34" charset="0"/>
              </a:rPr>
              <a:t>Focus on the Importance of Corporate Social Responsibility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ar-SA" sz="1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400" b="1" dirty="0">
                <a:solidFill>
                  <a:schemeClr val="tx2"/>
                </a:solidFill>
                <a:latin typeface="Calibri" pitchFamily="34" charset="0"/>
              </a:rPr>
              <a:t>المبدأ (11.1) : على الشركة أن تسعى لوضع سياسة تكفل تحقيق التوازن بين كل من أهداف الشركة وأهداف </a:t>
            </a:r>
            <a:r>
              <a:rPr lang="ar-KW" sz="2400" b="1" dirty="0" smtClean="0">
                <a:solidFill>
                  <a:schemeClr val="tx2"/>
                </a:solidFill>
                <a:latin typeface="Calibri" pitchFamily="34" charset="0"/>
              </a:rPr>
              <a:t>المجتمع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400" b="1" dirty="0">
                <a:latin typeface="Calibri" pitchFamily="34" charset="0"/>
              </a:rPr>
              <a:t>تطوير الظروف المعيشية والاجتماعية والاقتصادية للمجتمع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b="1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r>
              <a:rPr lang="ar-KW" sz="2400" b="1" dirty="0">
                <a:solidFill>
                  <a:schemeClr val="tx2"/>
                </a:solidFill>
                <a:latin typeface="Calibri" pitchFamily="34" charset="0"/>
              </a:rPr>
              <a:t>المبدأ (11.2) : على الشركة أن تسعى لوضع البرامج والآليات التي تساعد على إبراز جهود الشركة المبذولة في مجال العمل الاجتماعي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u="sng" dirty="0" smtClean="0">
              <a:solidFill>
                <a:schemeClr val="tx2"/>
              </a:solidFill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400" b="1" dirty="0">
                <a:latin typeface="Calibri" pitchFamily="34" charset="0"/>
              </a:rPr>
              <a:t>مؤشرات لربط أداء الشركة مع المسؤولية الاجتماعية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400" b="1" dirty="0">
                <a:latin typeface="Calibri" pitchFamily="34" charset="0"/>
              </a:rPr>
              <a:t>برامج توعوية وتثقيفية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3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42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188640"/>
            <a:ext cx="5338935" cy="1228998"/>
          </a:xfrm>
        </p:spPr>
        <p:txBody>
          <a:bodyPr>
            <a:normAutofit/>
          </a:bodyPr>
          <a:lstStyle/>
          <a:p>
            <a:pPr algn="r" rtl="1" fontAlgn="base">
              <a:spcAft>
                <a:spcPct val="0"/>
              </a:spcAft>
            </a:pPr>
            <a:r>
              <a:rPr lang="ar-SA" sz="2800" b="1" dirty="0">
                <a:solidFill>
                  <a:schemeClr val="tx2"/>
                </a:solidFill>
                <a:latin typeface="Calibri" pitchFamily="34" charset="0"/>
              </a:rPr>
              <a:t>متطلبات رقابية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algn="just" rtl="1" fontAlgn="base">
              <a:spcAft>
                <a:spcPct val="0"/>
              </a:spcAft>
            </a:pPr>
            <a:r>
              <a:rPr lang="ar-KW" sz="2400" b="1" dirty="0" smtClean="0">
                <a:latin typeface="Calibri" pitchFamily="34" charset="0"/>
              </a:rPr>
              <a:t>يتعين </a:t>
            </a:r>
            <a:r>
              <a:rPr lang="ar-KW" sz="2400" b="1" dirty="0">
                <a:latin typeface="Calibri" pitchFamily="34" charset="0"/>
              </a:rPr>
              <a:t>أن يتم تزويد الهيئة – قطاع الاشراف : إدارة تنظيم </a:t>
            </a:r>
            <a:r>
              <a:rPr lang="ar-KW" sz="2400" b="1" dirty="0" err="1">
                <a:latin typeface="Calibri" pitchFamily="34" charset="0"/>
              </a:rPr>
              <a:t>وحوكمة</a:t>
            </a:r>
            <a:r>
              <a:rPr lang="ar-KW" sz="2400" b="1" dirty="0">
                <a:latin typeface="Calibri" pitchFamily="34" charset="0"/>
              </a:rPr>
              <a:t> الشركات - </a:t>
            </a:r>
            <a:r>
              <a:rPr lang="ar-KW" sz="2400" b="1" u="sng" dirty="0">
                <a:latin typeface="Calibri" pitchFamily="34" charset="0"/>
              </a:rPr>
              <a:t>بشكل سنوي</a:t>
            </a:r>
            <a:r>
              <a:rPr lang="ar-KW" sz="2400" b="1" dirty="0">
                <a:latin typeface="Calibri" pitchFamily="34" charset="0"/>
              </a:rPr>
              <a:t> بما يفيد تنفيذ المتطلبات الواردة في قواعد حوكمة الشركات الصادرة عن الهيئة على أن يقدم أول تقرير في مدة أقصاها </a:t>
            </a:r>
            <a:r>
              <a:rPr lang="ar-KW" sz="2400" b="1" u="sng" dirty="0">
                <a:latin typeface="Calibri" pitchFamily="34" charset="0"/>
              </a:rPr>
              <a:t>عشرة أيام عمل</a:t>
            </a:r>
            <a:r>
              <a:rPr lang="ar-KW" sz="2400" b="1" dirty="0">
                <a:latin typeface="Calibri" pitchFamily="34" charset="0"/>
              </a:rPr>
              <a:t> من تاريخ نفاذ هذه القواعد </a:t>
            </a:r>
            <a:r>
              <a:rPr lang="ar-KW" sz="2400" b="1" u="sng" dirty="0">
                <a:latin typeface="Calibri" pitchFamily="34" charset="0"/>
              </a:rPr>
              <a:t>في 30 </a:t>
            </a:r>
            <a:r>
              <a:rPr lang="ar-KW" sz="2400" b="1" u="sng" dirty="0" smtClean="0">
                <a:latin typeface="Calibri" pitchFamily="34" charset="0"/>
              </a:rPr>
              <a:t>/6/ 2016.</a:t>
            </a:r>
            <a:endParaRPr lang="ar-KW" sz="2400" b="1" u="sng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endParaRPr lang="ar-KW" sz="2400" b="1" dirty="0">
              <a:latin typeface="Calibri" pitchFamily="34" charset="0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400" b="1" dirty="0" smtClean="0">
                <a:latin typeface="Calibri" pitchFamily="34" charset="0"/>
              </a:rPr>
              <a:t>يحق </a:t>
            </a:r>
            <a:r>
              <a:rPr lang="ar-KW" sz="2400" b="1" dirty="0">
                <a:latin typeface="Calibri" pitchFamily="34" charset="0"/>
              </a:rPr>
              <a:t>للهيئة أن تطلب تزويدها بأية معلومات أو بيانات إضافية تراها لازمة للتأكد من مدى الالتزام بكافة المتطلبات الواردة في هذه القواعد .</a:t>
            </a:r>
          </a:p>
          <a:p>
            <a:pPr algn="just" rtl="1" fontAlgn="base">
              <a:spcAft>
                <a:spcPct val="0"/>
              </a:spcAft>
            </a:pPr>
            <a:endParaRPr lang="ar-KW" sz="2400" b="1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63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92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2463031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6600" b="1" dirty="0" smtClean="0">
                <a:solidFill>
                  <a:srgbClr val="8C8A26"/>
                </a:solidFill>
                <a:cs typeface="+mn-cs"/>
              </a:rPr>
              <a:t>شــكــراً</a:t>
            </a:r>
            <a:endParaRPr lang="en-GB" sz="6600" dirty="0"/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2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8473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</a:rPr>
              <a:t>مفهوم الحوكمة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0788"/>
            <a:ext cx="8229600" cy="4352468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KW" sz="2600" dirty="0"/>
              <a:t>مفهوم </a:t>
            </a:r>
            <a:r>
              <a:rPr lang="ar-AE" sz="2600" dirty="0"/>
              <a:t>حوكمة الشركات</a:t>
            </a:r>
            <a:r>
              <a:rPr lang="ar-KW" sz="2600" dirty="0"/>
              <a:t> يتمثل في القواعد والنظم والإجراءات التي تحقق أفضل حماية وتوازن بين مصالح إدارة الشركات والمساهمين فيها وأصحاب المصالح ، حيث أن الحوكمة تحقق فصل السلطة بين الإدارة التنفيذية التي تقوم بالأعمال اليومية للشركة ومجلس الإدارة الذي يعد ويراجع الخطط والسياسات لهذه الشركة ، بما يضفي الطمأنينة ويعزز الشعور بالثقة في التعامل معه ، وعلى الجانب الأخر فإن الحوكمة تمكّن المساهمين وأصحاب المصالح من الرقابة الفعالة على إدارة الشركة .</a:t>
            </a:r>
          </a:p>
          <a:p>
            <a:pPr marL="0" indent="0" algn="just" rtl="1">
              <a:buNone/>
            </a:pPr>
            <a:endParaRPr lang="ar-KW" sz="2600" dirty="0"/>
          </a:p>
          <a:p>
            <a:pPr marL="0" indent="0" algn="just" rtl="1">
              <a:buNone/>
            </a:pPr>
            <a:r>
              <a:rPr lang="ar-KW" sz="2600" dirty="0"/>
              <a:t>إن </a:t>
            </a:r>
            <a:r>
              <a:rPr lang="ar-SA" sz="2600" dirty="0"/>
              <a:t>تطبيق مفهوم الحوكمة سيؤدي إ</a:t>
            </a:r>
            <a:r>
              <a:rPr lang="ar-KW" sz="2600" dirty="0"/>
              <a:t>لي الارتقاء بمستوى </a:t>
            </a:r>
            <a:r>
              <a:rPr lang="ar-SA" sz="2600" dirty="0"/>
              <a:t>إدارة الشركات ومن ثم أدائها وقدرتها على تجاوز الأزمات المالية </a:t>
            </a:r>
            <a:r>
              <a:rPr lang="ar-KW" sz="2600" dirty="0"/>
              <a:t>واستقرار القطاع المالي بشكل </a:t>
            </a:r>
            <a:r>
              <a:rPr lang="ar-KW" sz="2600" dirty="0" smtClean="0"/>
              <a:t>عام.</a:t>
            </a:r>
            <a:endParaRPr lang="ar-KW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74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3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000" b="1" dirty="0">
                <a:solidFill>
                  <a:schemeClr val="tx2"/>
                </a:solidFill>
                <a:latin typeface="Sakkal Majalla" pitchFamily="2" charset="-78"/>
                <a:cs typeface="Arial"/>
              </a:rPr>
              <a:t>دور حوكمة الشركات وأهميتها </a:t>
            </a:r>
            <a:r>
              <a:rPr lang="ar-KW" sz="30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وأهدافها</a:t>
            </a:r>
            <a:endParaRPr lang="ar-KW" sz="3000" b="1" dirty="0">
              <a:solidFill>
                <a:schemeClr val="tx2"/>
              </a:solidFill>
              <a:latin typeface="Sakkal Majalla" pitchFamily="2" charset="-78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algn="just" rtl="1" fontAlgn="base">
              <a:spcAft>
                <a:spcPct val="0"/>
              </a:spcAft>
            </a:pPr>
            <a:r>
              <a:rPr lang="ar-SA" sz="2800" b="1" dirty="0" smtClean="0">
                <a:latin typeface="Calibri" pitchFamily="34" charset="0"/>
              </a:rPr>
              <a:t>تحق</a:t>
            </a:r>
            <a:r>
              <a:rPr lang="ar-KW" sz="2800" b="1" dirty="0" smtClean="0">
                <a:latin typeface="Calibri" pitchFamily="34" charset="0"/>
              </a:rPr>
              <a:t>ي</a:t>
            </a:r>
            <a:r>
              <a:rPr lang="ar-SA" sz="2800" b="1" dirty="0" smtClean="0">
                <a:latin typeface="Calibri" pitchFamily="34" charset="0"/>
              </a:rPr>
              <a:t>ق </a:t>
            </a:r>
            <a:r>
              <a:rPr lang="ar-SA" sz="2800" b="1" dirty="0">
                <a:latin typeface="Calibri" pitchFamily="34" charset="0"/>
              </a:rPr>
              <a:t>أفضل حماية وتوازن بين مصالح إدارة الشركات والمساهمين فيها وأصحاب المصالح</a:t>
            </a:r>
            <a:r>
              <a:rPr lang="ar-KW" sz="2800" b="1" dirty="0">
                <a:latin typeface="Calibri" pitchFamily="34" charset="0"/>
              </a:rPr>
              <a:t> 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800" b="1" dirty="0">
                <a:latin typeface="Calibri" pitchFamily="34" charset="0"/>
              </a:rPr>
              <a:t>ضمان تماشي الشركة مع أهداف </a:t>
            </a:r>
            <a:r>
              <a:rPr lang="ar-KW" sz="2800" b="1" dirty="0" smtClean="0">
                <a:latin typeface="Calibri" pitchFamily="34" charset="0"/>
              </a:rPr>
              <a:t>المساهمين.</a:t>
            </a:r>
          </a:p>
          <a:p>
            <a:pPr algn="just" rtl="1" fontAlgn="base">
              <a:spcAft>
                <a:spcPct val="0"/>
              </a:spcAft>
            </a:pPr>
            <a:r>
              <a:rPr lang="ar-SA" sz="2800" b="1" dirty="0" err="1" smtClean="0">
                <a:latin typeface="Calibri" pitchFamily="34" charset="0"/>
              </a:rPr>
              <a:t>تنظ</a:t>
            </a:r>
            <a:r>
              <a:rPr lang="ar-KW" sz="2800" b="1" dirty="0" smtClean="0">
                <a:latin typeface="Calibri" pitchFamily="34" charset="0"/>
              </a:rPr>
              <a:t>ي</a:t>
            </a:r>
            <a:r>
              <a:rPr lang="ar-SA" sz="2800" b="1" dirty="0">
                <a:latin typeface="Calibri" pitchFamily="34" charset="0"/>
              </a:rPr>
              <a:t>م منهجية اتخاذ </a:t>
            </a:r>
            <a:r>
              <a:rPr lang="ar-SA" sz="2800" b="1" dirty="0" smtClean="0">
                <a:latin typeface="Calibri" pitchFamily="34" charset="0"/>
              </a:rPr>
              <a:t>القرارات </a:t>
            </a:r>
            <a:r>
              <a:rPr lang="ar-SA" sz="2800" b="1" dirty="0">
                <a:latin typeface="Calibri" pitchFamily="34" charset="0"/>
              </a:rPr>
              <a:t>داخل الشركة وتحف</a:t>
            </a:r>
            <a:r>
              <a:rPr lang="ar-KW" sz="2800" b="1" dirty="0">
                <a:latin typeface="Calibri" pitchFamily="34" charset="0"/>
              </a:rPr>
              <a:t>ي</a:t>
            </a:r>
            <a:r>
              <a:rPr lang="ar-SA" sz="2800" b="1" dirty="0">
                <a:latin typeface="Calibri" pitchFamily="34" charset="0"/>
              </a:rPr>
              <a:t>ز وجود الشفافية والمصداقية لتلك القرارات</a:t>
            </a:r>
            <a:r>
              <a:rPr lang="ar-KW" sz="2800" b="1" dirty="0" smtClean="0">
                <a:latin typeface="Calibri" pitchFamily="34" charset="0"/>
              </a:rPr>
              <a:t>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800" b="1" dirty="0" smtClean="0">
                <a:latin typeface="Calibri" pitchFamily="34" charset="0"/>
              </a:rPr>
              <a:t>فصل </a:t>
            </a:r>
            <a:r>
              <a:rPr lang="ar-KW" sz="2800" b="1" dirty="0">
                <a:latin typeface="Calibri" pitchFamily="34" charset="0"/>
              </a:rPr>
              <a:t>السلطة بين الإدارة التنفيذية التي تُسيَّر أعمال الشركة ومجلس الإدارة الذي يعد </a:t>
            </a:r>
            <a:r>
              <a:rPr lang="ar-KW" sz="2800" b="1" dirty="0" smtClean="0">
                <a:latin typeface="Calibri" pitchFamily="34" charset="0"/>
              </a:rPr>
              <a:t>ويراجع </a:t>
            </a:r>
            <a:r>
              <a:rPr lang="ar-KW" sz="2800" b="1" dirty="0">
                <a:latin typeface="Calibri" pitchFamily="34" charset="0"/>
              </a:rPr>
              <a:t>الخطط والسياسات في هذه </a:t>
            </a:r>
            <a:r>
              <a:rPr lang="ar-KW" sz="2800" b="1" dirty="0" smtClean="0">
                <a:latin typeface="Calibri" pitchFamily="34" charset="0"/>
              </a:rPr>
              <a:t>الشركة .</a:t>
            </a:r>
          </a:p>
          <a:p>
            <a:pPr algn="just" rtl="1" fontAlgn="base">
              <a:spcAft>
                <a:spcPct val="0"/>
              </a:spcAft>
            </a:pPr>
            <a:r>
              <a:rPr lang="ar-KW" sz="2800" b="1" dirty="0" smtClean="0">
                <a:latin typeface="Calibri" pitchFamily="34" charset="0"/>
              </a:rPr>
              <a:t>تمكّن </a:t>
            </a:r>
            <a:r>
              <a:rPr lang="ar-KW" sz="2800" b="1" dirty="0">
                <a:latin typeface="Calibri" pitchFamily="34" charset="0"/>
              </a:rPr>
              <a:t>المساهمين وأصحاب المصالح من الرقابة بشكل فعال على الشركة .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40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</a:rPr>
              <a:t>دور الهيئة في مجال الحوكمة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5656"/>
            <a:ext cx="8229600" cy="4544775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KW" sz="2400" dirty="0" smtClean="0"/>
              <a:t>إ</a:t>
            </a:r>
            <a:r>
              <a:rPr lang="ar-AE" sz="2400" dirty="0" smtClean="0"/>
              <a:t>ن </a:t>
            </a:r>
            <a:r>
              <a:rPr lang="ar-AE" sz="2400" dirty="0"/>
              <a:t>الهيئة منذ تأسيسها تبذل قصارى جهدها من أجل إرساء دعائم البنية الأساسية لسوق الأوراق المالية في دولة الكويت ، ولم تدخر وسعاً لتعزيز ثقة المستثمرين من خلال</a:t>
            </a:r>
            <a:r>
              <a:rPr lang="ar-SA" sz="2400" dirty="0"/>
              <a:t> العمل علــى تنظيم سوق الأوراق المالية ، وذلك بالعمل على إصدار العديد من التعليمــات والقرارات التي تضمن حسن </a:t>
            </a:r>
            <a:r>
              <a:rPr lang="ar-SA" sz="2400" dirty="0" smtClean="0"/>
              <a:t>الأداء </a:t>
            </a:r>
            <a:r>
              <a:rPr lang="ar-SA" sz="2400" dirty="0"/>
              <a:t>في إطار إرساء قواعد الشفافية والإفصاح التي تعزز من استقرار ونمو السوق ، واستمراراً لهذا النهج ومواكبة للتطور في معايير الرقابة الدولية فإن</a:t>
            </a:r>
            <a:r>
              <a:rPr lang="ar-KW" sz="2400" dirty="0"/>
              <a:t> الهيئة في طور إصدار تعليمات بشأن قواعد الحوكمة ، وذلك وفقا للأحكام الواردة في اللائحة التنفيذية للقانون رقم 7 لسنة 2010 بشـــأن إنشاء هيئــة أسواق المــــال وتنظيم نشاط الأوراق المالية ، والتي تجيز للهيئة أن تصدر نظاماً خاصاً للحوكمة ، حيث قامت الهيئة بإعداد تعليمات بشأن حوكمة الشركات تتناول مجموعة القواعد الأساسية التي تقوم عليها مبادئ الحوكمة الرشيدة </a:t>
            </a:r>
            <a:r>
              <a:rPr lang="ar-KW" sz="2400" dirty="0" smtClean="0"/>
              <a:t>.</a:t>
            </a:r>
            <a:endParaRPr lang="en-US" sz="2400" dirty="0"/>
          </a:p>
          <a:p>
            <a:pPr marL="0" indent="0" algn="just" rtl="1">
              <a:buNone/>
            </a:pPr>
            <a:endParaRPr lang="ar-KW" sz="2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4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</a:rPr>
              <a:t>قواعد حوكمة الشركات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507288" cy="4708525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ar-KW" sz="1800" dirty="0"/>
              <a:t>تقوم حوكمة الشركات على مجموعة من القواعد التي تمثل الأساس الذي ترتكز عليه ممارسات الحوكمة الرشيدة ، وتتضمن تلك القواعد مجموعة من المبادئ ومنهجية التطبيق التي تتناول المتطلبات اللازمة لتحقيق أهداف حوكمة الشركات :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بناء هيكل متوازن لمجلس الإدارة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التحديد السليم للمهام والمسؤوليات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اختيار اشخاص من ذوي الكفاءة لعضوية مجلس الإدارة والإدارة التنفيذية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ضمان نزاهة التقارير المالية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وضع نظم سليمة لإدارة المخاطر والرقابة الداخلية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تعزيز السلوك المهني والقيم الأخلاقية</a:t>
            </a:r>
            <a:endParaRPr lang="en-US" sz="1800" dirty="0"/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الإفصاح والشفافية بشكل دقيق وفي الوقت المناسب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احترام حقوق المساهمين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إدراك دور أصحاب المصالح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تعزيز وتحسين الأداء</a:t>
            </a:r>
          </a:p>
          <a:p>
            <a:pPr marL="514350" indent="-514350" algn="just" rtl="1">
              <a:buFont typeface="+mj-lt"/>
              <a:buAutoNum type="arabicPeriod"/>
            </a:pPr>
            <a:r>
              <a:rPr lang="ar-KW" sz="1800" dirty="0"/>
              <a:t>التركيز على أهمية المسؤولية الاجتماعية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98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</a:rPr>
              <a:t>منهجية ونطاق التطبيق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KW" sz="2800" dirty="0" smtClean="0"/>
              <a:t>راعت </a:t>
            </a:r>
            <a:r>
              <a:rPr lang="ar-KW" sz="2800" dirty="0"/>
              <a:t>هيئة أسواق المال عند إقرارها منهجية تطبيق قواعد حوكمة الشركات أن تتسم بالمرونة وتتسق مع أفضل الممارسات الدولية المعمول بها ، حيث أن منهجية التطبيق لأغلب القواعد ستكون قائمة على مبدأ الالتزام أو التفسير (</a:t>
            </a:r>
            <a:r>
              <a:rPr lang="en-US" sz="2800" dirty="0"/>
              <a:t>Comply or Explain</a:t>
            </a:r>
            <a:r>
              <a:rPr lang="ar-KW" sz="2800" dirty="0"/>
              <a:t>) ، وعلى الشركات الإفصاح عن مدى التزامها بهذه القواعد ، وفي حال عدم الالتزام فإنه يجب أن يتم تحديد القاعدة والمبدأ الذي لم يتم الالتزام به ، مع عدم الاخلال بالأحكام والنصوص الملزمة التي جاءت في القانون ولائحته التنفيذية .</a:t>
            </a:r>
            <a:endParaRPr lang="en-US" sz="2800" dirty="0"/>
          </a:p>
          <a:p>
            <a:pPr marL="0" indent="0" algn="just" rtl="1">
              <a:buNone/>
            </a:pPr>
            <a:endParaRPr lang="ar-KW" sz="2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23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</a:rPr>
              <a:t>منهجية ونطاق </a:t>
            </a:r>
            <a:r>
              <a:rPr lang="ar-KW" sz="3200" b="1" dirty="0">
                <a:solidFill>
                  <a:schemeClr val="tx2"/>
                </a:solidFill>
              </a:rPr>
              <a:t>التطبيق (تابع)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KW" sz="2800" dirty="0" smtClean="0"/>
              <a:t>واستثناء </a:t>
            </a:r>
            <a:r>
              <a:rPr lang="ar-KW" sz="2800" dirty="0"/>
              <a:t>من مبدأ الالتزام أو التفسير </a:t>
            </a:r>
            <a:r>
              <a:rPr lang="ar-KW" sz="2800" dirty="0" smtClean="0"/>
              <a:t>الذي ينطبق على أغلب القواعد فإنه </a:t>
            </a:r>
            <a:r>
              <a:rPr lang="ar-KW" sz="2800" dirty="0"/>
              <a:t>يجب الالتزام والتقيد بما يلي :</a:t>
            </a:r>
            <a:endParaRPr lang="en-US" sz="2800" dirty="0"/>
          </a:p>
          <a:p>
            <a:pPr algn="r" rtl="1"/>
            <a:r>
              <a:rPr lang="ar-KW" sz="2800" dirty="0"/>
              <a:t>المبدأ الثاني (1.2) من القاعدة الأولى : والذي ينص على أن يكون من بين أعضاء مجلس الإدارة أعضاء يتمتعون بالاستقلالية التي تتيح لهم اتخاذ القرارات دون التعرض لضغوط أو معوقات .</a:t>
            </a:r>
            <a:endParaRPr lang="en-US" sz="2800" dirty="0"/>
          </a:p>
          <a:p>
            <a:pPr algn="r" rtl="1"/>
            <a:r>
              <a:rPr lang="ar-KW" sz="2800" dirty="0"/>
              <a:t>القاعدة الرابعة : ضمان نزاهة التقارير المالية</a:t>
            </a:r>
            <a:endParaRPr lang="en-US" sz="2800" dirty="0"/>
          </a:p>
          <a:p>
            <a:pPr algn="r" rtl="1"/>
            <a:r>
              <a:rPr lang="ar-KW" sz="2800" dirty="0"/>
              <a:t>القاعدة الخامسة : وضع نظم سليمة لإدارة المخاطر والرقابة الداخلية</a:t>
            </a:r>
            <a:endParaRPr lang="en-US" sz="2800" dirty="0"/>
          </a:p>
          <a:p>
            <a:pPr algn="r" rtl="1"/>
            <a:r>
              <a:rPr lang="ar-KW" sz="2800" dirty="0"/>
              <a:t>القاعدة السابعة : الإفصاح والشفافية بشكل دقيق وفي الوقت المناسب</a:t>
            </a:r>
            <a:endParaRPr lang="en-US" sz="2800" dirty="0"/>
          </a:p>
          <a:p>
            <a:pPr algn="r" rtl="1"/>
            <a:r>
              <a:rPr lang="ar-KW" sz="2800" dirty="0"/>
              <a:t>القاعدة الثامنة : احترام حقوق المساهمين</a:t>
            </a:r>
            <a:endParaRPr lang="en-US" sz="2800" dirty="0"/>
          </a:p>
          <a:p>
            <a:pPr marL="0" indent="0" algn="r" rtl="1">
              <a:buNone/>
            </a:pPr>
            <a:endParaRPr lang="ar-KW" sz="2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5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</a:rPr>
              <a:t>تفصيل قواعد حوكمة الشركات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endParaRPr lang="ar-KW" sz="2800" dirty="0" smtClean="0"/>
          </a:p>
          <a:p>
            <a:pPr marL="0" indent="0" algn="ctr" rtl="1">
              <a:buNone/>
            </a:pPr>
            <a:endParaRPr lang="ar-KW" sz="2800" dirty="0"/>
          </a:p>
          <a:p>
            <a:pPr marL="0" indent="0" algn="ctr" rtl="1">
              <a:buNone/>
            </a:pPr>
            <a:endParaRPr lang="ar-KW" sz="2800" dirty="0" smtClean="0"/>
          </a:p>
          <a:p>
            <a:pPr marL="0" indent="0" algn="ctr" rtl="1">
              <a:buNone/>
            </a:pPr>
            <a:r>
              <a:rPr lang="ar-KW" sz="3600" b="1" dirty="0" smtClean="0"/>
              <a:t>المبادئ والمتطلبات المكونة لقواعد حوكمة الشركات</a:t>
            </a:r>
            <a:endParaRPr lang="en-US" sz="3600" b="1" dirty="0"/>
          </a:p>
          <a:p>
            <a:pPr marL="0" indent="0" algn="r" rtl="1">
              <a:buNone/>
            </a:pPr>
            <a:endParaRPr lang="ar-KW" sz="28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32656"/>
            <a:ext cx="3170956" cy="914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5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7268</TotalTime>
  <Words>2105</Words>
  <Application>Microsoft Office PowerPoint</Application>
  <PresentationFormat>On-screen Show (4:3)</PresentationFormat>
  <Paragraphs>211</Paragraphs>
  <Slides>22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ورشة عمل </vt:lpstr>
      <vt:lpstr>المتغيرات العالمية وبروز مفهوم الحوكمة</vt:lpstr>
      <vt:lpstr>مفهوم الحوكمة</vt:lpstr>
      <vt:lpstr>دور حوكمة الشركات وأهميتها وأهدافها</vt:lpstr>
      <vt:lpstr>دور الهيئة في مجال الحوكمة</vt:lpstr>
      <vt:lpstr>قواعد حوكمة الشركات</vt:lpstr>
      <vt:lpstr>منهجية ونطاق التطبيق</vt:lpstr>
      <vt:lpstr>منهجية ونطاق التطبيق (تابع)</vt:lpstr>
      <vt:lpstr>تفصيل قواعد حوكمة الشركات</vt:lpstr>
      <vt:lpstr>القاعدة الأولى : بناء هيكل متوازن لمجلس الإدارة Construct a Balanced Board Composition </vt:lpstr>
      <vt:lpstr>القاعدة الثانية : التحديد السليم للمهام والمسؤوليات Establish Appropriate Roles and Responsibilities </vt:lpstr>
      <vt:lpstr>القاعدة الثالثة : اختيـار أشخـاص مـن ذوي الكفـاءة لعضويـة مجلـس الإدارة والإدارة الـتـنفـيذيـة Recruit Highly Qualified Candidates for the Board of Directors and the Executive Management </vt:lpstr>
      <vt:lpstr>القاعدة الرابعـة : ضمان نزاهة التقارير المالية Safeguard the Integrity of Financial Reporting </vt:lpstr>
      <vt:lpstr>القاعدة الخامسة : وضع نظم سليمة لإدارة المخاطر والرقابة الداخلية Apply Sound Systems of Risk Management and Internal Audit </vt:lpstr>
      <vt:lpstr>القاعدة السادسة: تعزيز السلوك المهني والقيم الأخلاقية Promote Code of Conduct and Ethical Standards </vt:lpstr>
      <vt:lpstr>القاعدة السابعة : الإفصاح والشفافية بشكل دقيق وفي الوقت المناسب Ensure Timely and High Quality Disclosure </vt:lpstr>
      <vt:lpstr>القاعدة الثامنة : احترام حقوق المساهمين Respect the Rights of Shareholders </vt:lpstr>
      <vt:lpstr>القاعدة التاسعة : إدراك دور أصحاب المصالح Recognise the Roles of Stakeholders </vt:lpstr>
      <vt:lpstr>القاعدة العاشرة : تعزيز وتحسين الأداء Encourage and Enhance Performance </vt:lpstr>
      <vt:lpstr>القاعدة الحادية عشر : التركيز على أهمية المسؤولية الاجتماعية Focus on the Importance of Corporate Social Responsibility </vt:lpstr>
      <vt:lpstr>متطلبات رقابية</vt:lpstr>
      <vt:lpstr>شــكــراً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Fouad Al-Ateeqi</dc:creator>
  <cp:lastModifiedBy>Waleed Al-nafrawi</cp:lastModifiedBy>
  <cp:revision>81</cp:revision>
  <cp:lastPrinted>2015-10-25T10:10:51Z</cp:lastPrinted>
  <dcterms:created xsi:type="dcterms:W3CDTF">2014-09-25T11:33:14Z</dcterms:created>
  <dcterms:modified xsi:type="dcterms:W3CDTF">2015-10-25T10:12:39Z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8b7f2750-21b4-4c47-939c-f52894735a0d</vt:lpwstr>
  </property>
  <property fmtid="{D5CDD505-2E9C-101B-9397-08002B2CF9AE}" pid="3" name="CMAClassification">
    <vt:lpwstr>Internal</vt:lpwstr>
  </property>
</Properties>
</file>